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64" r:id="rId4"/>
    <p:sldId id="262" r:id="rId5"/>
    <p:sldId id="263" r:id="rId6"/>
    <p:sldId id="304" r:id="rId7"/>
    <p:sldId id="300" r:id="rId8"/>
    <p:sldId id="272" r:id="rId9"/>
    <p:sldId id="274" r:id="rId10"/>
    <p:sldId id="305" r:id="rId11"/>
    <p:sldId id="301" r:id="rId12"/>
    <p:sldId id="302" r:id="rId13"/>
    <p:sldId id="275" r:id="rId14"/>
    <p:sldId id="273" r:id="rId15"/>
    <p:sldId id="303" r:id="rId16"/>
    <p:sldId id="279" r:id="rId17"/>
    <p:sldId id="280" r:id="rId18"/>
    <p:sldId id="297" r:id="rId19"/>
    <p:sldId id="288" r:id="rId20"/>
    <p:sldId id="285" r:id="rId21"/>
    <p:sldId id="282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0B72-0C9D-B348-AF1B-3FA76A2613E3}" type="datetimeFigureOut">
              <a:rPr lang="fr-FR" smtClean="0"/>
              <a:t>15/01/13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693C-D92F-9E46-95DB-9EF24B802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1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C412-0CE5-9C43-B1AA-52BE318CCDBF}" type="datetimeFigureOut">
              <a:rPr lang="fr-FR" smtClean="0"/>
              <a:t>15/01/13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B18A-D75D-7243-8F9D-00D63BB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0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FABA9-F902-424A-A7E7-88EFF764090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21/01/12</a:t>
            </a:r>
            <a:endParaRPr lang="fr-F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DFAE-E99F-164E-9BCC-908D7D7A79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4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21/01/12</a:t>
            </a:r>
            <a:endParaRPr lang="fr-FR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683B-66F5-554B-A97D-A07B3E015B2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704079" y="5943600"/>
            <a:ext cx="914400" cy="914400"/>
          </a:xfrm>
        </p:spPr>
        <p:txBody>
          <a:bodyPr/>
          <a:lstStyle/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3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89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21/01/12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9047C66-EF3A-5E43-9C3C-C44AAA67B28D}" type="slidenum">
              <a:rPr lang="fr-FR" smtClean="0"/>
              <a:t>‹#›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21/01/12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  <p:sldLayoutId id="2147483784" r:id="rId13"/>
    <p:sldLayoutId id="2147483785" r:id="rId14"/>
    <p:sldLayoutId id="2147483786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HDO (and H</a:t>
            </a:r>
            <a:r>
              <a:rPr lang="en-US" baseline="-25000" dirty="0" smtClean="0"/>
              <a:t>2</a:t>
            </a:r>
            <a:r>
              <a:rPr lang="en-US" dirty="0" smtClean="0"/>
              <a:t>O/D</a:t>
            </a:r>
            <a:r>
              <a:rPr lang="en-US" baseline="-25000" dirty="0" smtClean="0"/>
              <a:t>2</a:t>
            </a:r>
            <a:r>
              <a:rPr lang="en-US" dirty="0" smtClean="0"/>
              <a:t>O) quenching rates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Theory &amp; experiments</a:t>
            </a:r>
            <a:endParaRPr lang="en-US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 descr="logo_ip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01625" y="228601"/>
            <a:ext cx="3889375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1782BF"/>
                </a:solidFill>
              </a:rPr>
              <a:t> Cross sections, HDO-H</a:t>
            </a:r>
            <a:r>
              <a:rPr lang="en-US" b="1" baseline="-25000" dirty="0" smtClean="0">
                <a:solidFill>
                  <a:srgbClr val="1782BF"/>
                </a:solidFill>
              </a:rPr>
              <a:t>2</a:t>
            </a:r>
          </a:p>
          <a:p>
            <a:pPr lvl="1">
              <a:buNone/>
            </a:pPr>
            <a:r>
              <a:rPr lang="en-US" sz="3200" dirty="0" err="1" smtClean="0">
                <a:solidFill>
                  <a:srgbClr val="1782BF"/>
                </a:solidFill>
              </a:rPr>
              <a:t>σ</a:t>
            </a:r>
            <a:r>
              <a:rPr lang="en-US" dirty="0" smtClean="0">
                <a:solidFill>
                  <a:srgbClr val="1782BF"/>
                </a:solidFill>
              </a:rPr>
              <a:t> (</a:t>
            </a:r>
            <a:r>
              <a:rPr lang="en-US" i="1" dirty="0" err="1" smtClean="0">
                <a:solidFill>
                  <a:srgbClr val="1782BF"/>
                </a:solidFill>
              </a:rPr>
              <a:t>E</a:t>
            </a:r>
            <a:r>
              <a:rPr lang="en-US" baseline="-25000" dirty="0" err="1" smtClean="0">
                <a:solidFill>
                  <a:srgbClr val="1782BF"/>
                </a:solidFill>
              </a:rPr>
              <a:t>collision</a:t>
            </a:r>
            <a:r>
              <a:rPr lang="en-US" dirty="0" smtClean="0">
                <a:solidFill>
                  <a:srgbClr val="1782BF"/>
                </a:solidFill>
              </a:rPr>
              <a:t>)</a:t>
            </a:r>
            <a:endParaRPr lang="en-US" dirty="0">
              <a:solidFill>
                <a:srgbClr val="1782B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683B-66F5-554B-A97D-A07B3E015B2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5" name="Image 4" descr="sectio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427720" cy="4914900"/>
          </a:xfrm>
          <a:prstGeom prst="rect">
            <a:avLst/>
          </a:prstGeom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4191000" y="228600"/>
            <a:ext cx="44958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Ortho H</a:t>
            </a:r>
            <a:r>
              <a:rPr lang="en-US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 err="1" smtClean="0"/>
              <a:t>j</a:t>
            </a:r>
            <a:r>
              <a:rPr lang="en-US" dirty="0" smtClean="0"/>
              <a:t>=1</a:t>
            </a:r>
          </a:p>
          <a:p>
            <a:endParaRPr lang="en-US" dirty="0" smtClean="0"/>
          </a:p>
          <a:p>
            <a:r>
              <a:rPr lang="en-US" dirty="0" smtClean="0"/>
              <a:t>Para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err="1" smtClean="0"/>
              <a:t>j</a:t>
            </a:r>
            <a:r>
              <a:rPr lang="en-US" dirty="0" smtClean="0"/>
              <a:t>=0,2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6400800" y="457200"/>
            <a:ext cx="20574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400800" y="990600"/>
            <a:ext cx="2057400" cy="1588"/>
          </a:xfrm>
          <a:prstGeom prst="line">
            <a:avLst/>
          </a:prstGeom>
          <a:ln w="38100" cmpd="sng">
            <a:solidFill>
              <a:srgbClr val="0737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7437" y="6349970"/>
            <a:ext cx="415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LW et al, PCCP, JCP,  &amp; MNRAS, 2011,2012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631050" y="1524000"/>
            <a:ext cx="3515880" cy="2224472"/>
          </a:xfrm>
          <a:prstGeom prst="rect">
            <a:avLst/>
          </a:prstGeom>
          <a:solidFill>
            <a:schemeClr val="bg2">
              <a:lumMod val="75000"/>
              <a:alpha val="2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8842" cy="1143000"/>
          </a:xfrm>
          <a:solidFill>
            <a:schemeClr val="bg2">
              <a:alpha val="73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One example of rates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Espace réservé du contenu 5" descr="compare_rates00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3044"/>
          <a:stretch>
            <a:fillRect/>
          </a:stretch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6366674"/>
            <a:ext cx="415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LW et al, PCCP, JCP,  &amp; MNRAS, 2011,2012</a:t>
            </a:r>
            <a:endParaRPr lang="fr-FR" dirty="0"/>
          </a:p>
        </p:txBody>
      </p:sp>
      <p:pic>
        <p:nvPicPr>
          <p:cNvPr id="8" name="Image 7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+mn-lt"/>
              </a:rPr>
              <a:t>The file… as in LAMDA : </a:t>
            </a:r>
            <a:br>
              <a:rPr lang="en-US" sz="4400" dirty="0" smtClean="0">
                <a:latin typeface="+mn-lt"/>
              </a:rPr>
            </a:br>
            <a:r>
              <a:rPr lang="en-US" sz="3600" dirty="0">
                <a:latin typeface="+mn-lt"/>
              </a:rPr>
              <a:t>T</a:t>
            </a:r>
            <a:r>
              <a:rPr lang="en-US" sz="3600" dirty="0" smtClean="0">
                <a:latin typeface="+mn-lt"/>
              </a:rPr>
              <a:t>o be used in radiation transfer codes.</a:t>
            </a:r>
            <a:endParaRPr lang="en-US" sz="3600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12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0"/>
            <a:ext cx="5443904" cy="4800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000" dirty="0"/>
              <a:t>HDO rates; </a:t>
            </a:r>
            <a:r>
              <a:rPr lang="en-US" sz="1000" dirty="0" err="1"/>
              <a:t>ortho</a:t>
            </a:r>
            <a:r>
              <a:rPr lang="en-US" sz="1000" dirty="0"/>
              <a:t> H2, J=1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      </a:t>
            </a:r>
            <a:r>
              <a:rPr lang="en-US" sz="1000" dirty="0" err="1"/>
              <a:t>i</a:t>
            </a:r>
            <a:r>
              <a:rPr lang="en-US" sz="1000" dirty="0"/>
              <a:t>      f    4     10     20     30     40     50     60     70     80     90    100</a:t>
            </a:r>
          </a:p>
          <a:p>
            <a:r>
              <a:rPr lang="en-US" sz="1000" dirty="0"/>
              <a:t>      2      1  68.70  65.50  55.87  48.09  42.38  38.14  34.93  32.41  30.40  28.76  27.40</a:t>
            </a:r>
          </a:p>
          <a:p>
            <a:r>
              <a:rPr lang="en-US" sz="1000" dirty="0"/>
              <a:t>      3      1  61.94  83.57  94.97 101.74 107.44 112.19 115.99 118.95 121.23 122.96 124.26</a:t>
            </a:r>
          </a:p>
          <a:p>
            <a:r>
              <a:rPr lang="en-US" sz="1000" dirty="0"/>
              <a:t>      3      2  64.48  78.22  75.16  67.86  61.19  55.68  51.18  47.46  44.37  41.75  39.51</a:t>
            </a:r>
          </a:p>
          <a:p>
            <a:r>
              <a:rPr lang="en-US" sz="1000" dirty="0"/>
              <a:t>      4      1   7.28  10.98  10.77   9.47   8.23   7.20   6.36   5.67   5.11   4.63   4.23</a:t>
            </a:r>
          </a:p>
          <a:p>
            <a:r>
              <a:rPr lang="en-US" sz="1000" dirty="0"/>
              <a:t>      4      2 112.91 180.29 212.04 223.60 229.98 233.84 236.04 237.09 237.33 236.99 236.26</a:t>
            </a:r>
          </a:p>
          <a:p>
            <a:r>
              <a:rPr lang="en-US" sz="1000" dirty="0"/>
              <a:t>      4      3  51.15  71.42  71.53  67.06  62.82  59.21  56.15  53.52  51.24  49.25  47.49</a:t>
            </a:r>
          </a:p>
          <a:p>
            <a:r>
              <a:rPr lang="en-US" sz="1000" dirty="0"/>
              <a:t>      5      1  17.30  20.70  21.41  21.50  21.63  21.78  21.91  22.02  22.12  22.21  22.29</a:t>
            </a:r>
          </a:p>
          <a:p>
            <a:r>
              <a:rPr lang="en-US" sz="1000" dirty="0"/>
              <a:t>      5      2  35.26  42.49  42.03  40.16  38.60  37.31  36.22  35.29  34.48  33.78  33.17</a:t>
            </a:r>
          </a:p>
          <a:p>
            <a:r>
              <a:rPr lang="en-US" sz="1000" dirty="0"/>
              <a:t>      5      3 102.42 125.31 129.32 127.62 125.08 122.13 119.04 115.95 112.96 110.13 107.46</a:t>
            </a:r>
          </a:p>
          <a:p>
            <a:r>
              <a:rPr lang="en-US" sz="1000" dirty="0"/>
              <a:t>      5      4  49.04  51.33  47.62  44.29  41.67  39.49  37.60  35.95  34.49  33.19  32.04</a:t>
            </a:r>
          </a:p>
          <a:p>
            <a:r>
              <a:rPr lang="en-US" sz="1000" dirty="0"/>
              <a:t>      6      1   5.98   7.58   8.37   8.97   9.37   9.63   9.80   9.91   9.99  10.04  10.07</a:t>
            </a:r>
          </a:p>
          <a:p>
            <a:r>
              <a:rPr lang="en-US" sz="1000" dirty="0"/>
              <a:t>      6      2  71.93  86.73  93.27 100.90 107.12 111.70 115.00 117.39 119.12 120.40 121.35</a:t>
            </a:r>
          </a:p>
          <a:p>
            <a:r>
              <a:rPr lang="en-US" sz="1000" dirty="0"/>
              <a:t>      6      3  35.88  41.20  39.63  38.56  37.62  36.68  35.77  34.90  34.09  33.36  32.69</a:t>
            </a:r>
          </a:p>
          <a:p>
            <a:r>
              <a:rPr lang="en-US" sz="1000" dirty="0"/>
              <a:t>      6      4  53.64  64.95  67.11  68.04  67.74  66.64  65.16  63.53  61.89  60.29  58.76</a:t>
            </a:r>
          </a:p>
          <a:p>
            <a:r>
              <a:rPr lang="en-US" sz="1000" dirty="0"/>
              <a:t>      6      5  57.87  61.02  52.66  46.89  42.45  38.77  35.67  33.02  30.76  28.80  27.10</a:t>
            </a:r>
          </a:p>
          <a:p>
            <a:r>
              <a:rPr lang="en-US" sz="1000" dirty="0"/>
              <a:t>      7      1   7.32   8.34   9.45  10.40  10.93  11.19  11.31  11.34  11.34  11.30  11.26</a:t>
            </a:r>
          </a:p>
          <a:p>
            <a:r>
              <a:rPr lang="en-US" sz="1000" dirty="0"/>
              <a:t>      7      2  12.09  13.70  13.38  12.90  12.28  11.64  11.06  10.54  10.09   9.69   9.34</a:t>
            </a:r>
          </a:p>
          <a:p>
            <a:r>
              <a:rPr lang="en-US" sz="1000" dirty="0"/>
              <a:t>      7      3  57.84  64.92  74.44  83.60  89.32  92.71  94.70  95.82  96.42  96.67  96.72</a:t>
            </a:r>
          </a:p>
          <a:p>
            <a:r>
              <a:rPr lang="en-US" sz="1000" dirty="0"/>
              <a:t>      7      4  18.71  23.10  24.24  24.83  24.91  24.73  24.43  24.10  23.76  23.43  23.11</a:t>
            </a:r>
          </a:p>
          <a:p>
            <a:r>
              <a:rPr lang="en-US" sz="1000" dirty="0"/>
              <a:t>      7      5 121.05 139.28 158.27 176.12 187.14 193.54 197.13 199.01 199.82 199.93 199.59</a:t>
            </a:r>
          </a:p>
          <a:p>
            <a:r>
              <a:rPr lang="en-US" sz="1000" dirty="0"/>
              <a:t>      7      6  49.41  57.06  57.04  55.79  53.45  50.80  48.23  45.86  43.74  41.85  40.17</a:t>
            </a:r>
          </a:p>
          <a:p>
            <a:r>
              <a:rPr lang="en-US" sz="1000" dirty="0"/>
              <a:t>      8      1   0.13   1.18   2.34   2.90   3.22   3.43   3.58   3.69   3.79   </a:t>
            </a:r>
            <a:r>
              <a:rPr lang="en-US" sz="1000" dirty="0" smtClean="0"/>
              <a:t>3.87 ….</a:t>
            </a:r>
            <a:endParaRPr lang="en-US" sz="1000" dirty="0"/>
          </a:p>
        </p:txBody>
      </p:sp>
      <p:pic>
        <p:nvPicPr>
          <p:cNvPr id="6" name="Image 5" descr="logo_ip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81246" y="4089242"/>
            <a:ext cx="152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Faure et al</a:t>
            </a:r>
          </a:p>
          <a:p>
            <a:r>
              <a:rPr lang="en-US" dirty="0" smtClean="0"/>
              <a:t> MNRAS,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endParaRPr lang="en-US" dirty="0"/>
          </a:p>
        </p:txBody>
      </p:sp>
      <p:pic>
        <p:nvPicPr>
          <p:cNvPr id="18" name="Espace réservé du contenu 17" descr="comparison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9" r="14132"/>
          <a:stretch/>
        </p:blipFill>
        <p:spPr>
          <a:xfrm>
            <a:off x="1810756" y="1103825"/>
            <a:ext cx="6500534" cy="4800600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B598-42FD-4E40-B819-CEC69BF877D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HDO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0086" y="2540242"/>
            <a:ext cx="2718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82BF"/>
                </a:solidFill>
              </a:rPr>
              <a:t>HDO –H2 rates similar to H</a:t>
            </a:r>
            <a:r>
              <a:rPr lang="en-US" baseline="-25000" dirty="0" smtClean="0">
                <a:solidFill>
                  <a:srgbClr val="1782BF"/>
                </a:solidFill>
              </a:rPr>
              <a:t>2</a:t>
            </a:r>
            <a:r>
              <a:rPr lang="en-US" dirty="0" smtClean="0">
                <a:solidFill>
                  <a:srgbClr val="1782BF"/>
                </a:solidFill>
              </a:rPr>
              <a:t>O – H</a:t>
            </a:r>
            <a:r>
              <a:rPr lang="en-US" baseline="-25000" dirty="0" smtClean="0">
                <a:solidFill>
                  <a:srgbClr val="1782BF"/>
                </a:solidFill>
              </a:rPr>
              <a:t>2</a:t>
            </a:r>
            <a:r>
              <a:rPr lang="en-US" dirty="0" smtClean="0">
                <a:solidFill>
                  <a:srgbClr val="1782BF"/>
                </a:solidFill>
              </a:rPr>
              <a:t> rates, but not quite…</a:t>
            </a:r>
          </a:p>
          <a:p>
            <a:endParaRPr lang="en-US" i="1" dirty="0" smtClean="0">
              <a:solidFill>
                <a:srgbClr val="1782BF"/>
              </a:solidFill>
            </a:endParaRPr>
          </a:p>
          <a:p>
            <a:r>
              <a:rPr lang="en-US" b="1" i="1" dirty="0" smtClean="0">
                <a:solidFill>
                  <a:srgbClr val="1782BF"/>
                </a:solidFill>
              </a:rPr>
              <a:t>300K, o &amp; p H</a:t>
            </a:r>
            <a:r>
              <a:rPr lang="en-US" b="1" i="1" baseline="-25000" dirty="0" smtClean="0">
                <a:solidFill>
                  <a:srgbClr val="1782BF"/>
                </a:solidFill>
              </a:rPr>
              <a:t>2</a:t>
            </a:r>
          </a:p>
          <a:p>
            <a:r>
              <a:rPr lang="en-US" i="1" dirty="0" smtClean="0">
                <a:solidFill>
                  <a:srgbClr val="1782BF"/>
                </a:solidFill>
              </a:rPr>
              <a:t>Effort 10-15 times as large as H</a:t>
            </a:r>
            <a:r>
              <a:rPr lang="en-US" i="1" baseline="-25000" dirty="0" smtClean="0">
                <a:solidFill>
                  <a:srgbClr val="1782BF"/>
                </a:solidFill>
              </a:rPr>
              <a:t>2</a:t>
            </a:r>
            <a:r>
              <a:rPr lang="en-US" i="1" dirty="0" smtClean="0">
                <a:solidFill>
                  <a:srgbClr val="1782BF"/>
                </a:solidFill>
              </a:rPr>
              <a:t>O</a:t>
            </a:r>
            <a:endParaRPr lang="en-US" i="1" dirty="0">
              <a:solidFill>
                <a:srgbClr val="1782B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165304"/>
            <a:ext cx="415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LW et al, PCCP, JCP,  &amp; MNRAS, 2011,2012</a:t>
            </a:r>
            <a:endParaRPr lang="fr-FR" dirty="0"/>
          </a:p>
        </p:txBody>
      </p:sp>
      <p:pic>
        <p:nvPicPr>
          <p:cNvPr id="9" name="Image 8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-12349"/>
            <a:ext cx="1119466" cy="129826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90206" y="916588"/>
            <a:ext cx="36250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Compare </a:t>
            </a:r>
            <a:r>
              <a:rPr lang="en-US" b="1" i="1" dirty="0" smtClean="0">
                <a:solidFill>
                  <a:srgbClr val="FF0000"/>
                </a:solidFill>
              </a:rPr>
              <a:t>red to red</a:t>
            </a:r>
            <a:r>
              <a:rPr lang="en-US" dirty="0" smtClean="0"/>
              <a:t>, </a:t>
            </a:r>
            <a:r>
              <a:rPr lang="en-US" b="1" i="1" dirty="0" smtClean="0"/>
              <a:t>black to black..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9616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, </a:t>
            </a:r>
            <a:r>
              <a:rPr lang="fr-FR" dirty="0" err="1" smtClean="0"/>
              <a:t>testing</a:t>
            </a:r>
            <a:r>
              <a:rPr lang="fr-FR" dirty="0" smtClean="0"/>
              <a:t> the PES</a:t>
            </a:r>
            <a:endParaRPr lang="fr-FR" dirty="0"/>
          </a:p>
        </p:txBody>
      </p:sp>
      <p:graphicFrame>
        <p:nvGraphicFramePr>
          <p:cNvPr id="19" name="Espace réservé du contenu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96245"/>
              </p:ext>
            </p:extLst>
          </p:nvPr>
        </p:nvGraphicFramePr>
        <p:xfrm>
          <a:off x="147440" y="1600200"/>
          <a:ext cx="8229600" cy="48244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1371600"/>
                <a:gridCol w="1371600"/>
              </a:tblGrid>
              <a:tr h="438322">
                <a:tc rowSpan="2">
                  <a:txBody>
                    <a:bodyPr/>
                    <a:lstStyle/>
                    <a:p>
                      <a:r>
                        <a:rPr lang="fr-FR" sz="1800" dirty="0" err="1" smtClean="0"/>
                        <a:t>Property</a:t>
                      </a:r>
                      <a:endParaRPr lang="fr-FR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800" dirty="0" smtClean="0"/>
                        <a:t>Test</a:t>
                      </a:r>
                      <a:endParaRPr lang="fr-FR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800" dirty="0" err="1" smtClean="0"/>
                        <a:t>Status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83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Experiment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Theory</a:t>
                      </a:r>
                      <a:endParaRPr lang="fr-FR" sz="1800" dirty="0"/>
                    </a:p>
                  </a:txBody>
                  <a:tcPr/>
                </a:tc>
              </a:tr>
              <a:tr h="438322">
                <a:tc rowSpan="2">
                  <a:txBody>
                    <a:bodyPr/>
                    <a:lstStyle/>
                    <a:p>
                      <a:r>
                        <a:rPr lang="fr-FR" sz="1800" dirty="0" err="1" smtClean="0"/>
                        <a:t>Overall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shape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Pressure </a:t>
                      </a:r>
                      <a:r>
                        <a:rPr lang="fr-FR" sz="1800" dirty="0" err="1" smtClean="0"/>
                        <a:t>broadening</a:t>
                      </a:r>
                      <a:endParaRPr lang="fr-FR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✓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✓</a:t>
                      </a:r>
                      <a:endParaRPr lang="fr-FR" sz="1800" dirty="0" smtClean="0"/>
                    </a:p>
                    <a:p>
                      <a:endParaRPr lang="fr-FR" sz="1800" b="1" dirty="0"/>
                    </a:p>
                  </a:txBody>
                  <a:tcPr/>
                </a:tc>
              </a:tr>
              <a:tr h="4383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Virial</a:t>
                      </a:r>
                      <a:r>
                        <a:rPr lang="fr-FR" sz="1800" baseline="0" dirty="0" smtClean="0"/>
                        <a:t> coefficients</a:t>
                      </a:r>
                      <a:endParaRPr lang="fr-FR" sz="1800" dirty="0" smtClean="0"/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?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☐</a:t>
                      </a:r>
                      <a:endParaRPr lang="fr-FR" sz="1800" b="1" dirty="0"/>
                    </a:p>
                  </a:txBody>
                  <a:tcPr/>
                </a:tc>
              </a:tr>
              <a:tr h="87664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Wells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Bound</a:t>
                      </a:r>
                      <a:r>
                        <a:rPr lang="fr-FR" sz="1800" dirty="0" smtClean="0"/>
                        <a:t> states </a:t>
                      </a:r>
                      <a:r>
                        <a:rPr lang="fr-FR" sz="1800" dirty="0" err="1" smtClean="0"/>
                        <a:t>spectroscopy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✓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✓</a:t>
                      </a:r>
                      <a:endParaRPr lang="fr-FR" sz="1800" b="1" dirty="0"/>
                    </a:p>
                  </a:txBody>
                  <a:tcPr/>
                </a:tc>
              </a:tr>
              <a:tr h="876643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Repulsive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wells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Inelastic</a:t>
                      </a:r>
                      <a:r>
                        <a:rPr lang="fr-FR" sz="1800" dirty="0" smtClean="0"/>
                        <a:t> DCS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✓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✓</a:t>
                      </a:r>
                      <a:endParaRPr lang="fr-FR" sz="1800" b="1" dirty="0"/>
                    </a:p>
                  </a:txBody>
                  <a:tcPr/>
                </a:tc>
              </a:tr>
              <a:tr h="876643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Vibrational</a:t>
                      </a:r>
                      <a:r>
                        <a:rPr lang="fr-FR" sz="1800" dirty="0" smtClean="0"/>
                        <a:t> transitions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Total cross</a:t>
                      </a:r>
                      <a:r>
                        <a:rPr lang="fr-FR" sz="1800" baseline="0" dirty="0" smtClean="0"/>
                        <a:t> section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1</a:t>
                      </a:r>
                    </a:p>
                    <a:p>
                      <a:endParaRPr lang="fr-FR" sz="1800" dirty="0" smtClean="0"/>
                    </a:p>
                    <a:p>
                      <a:endParaRPr lang="fr-F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In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progress</a:t>
                      </a:r>
                      <a:endParaRPr lang="fr-FR" sz="1800" dirty="0" smtClean="0"/>
                    </a:p>
                    <a:p>
                      <a:endParaRPr lang="fr-FR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4726-D320-5B4D-99AD-D4BFFB17849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Image 5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-1234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9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sz="4800" dirty="0" smtClean="0"/>
              <a:t>Experimental </a:t>
            </a:r>
            <a:br>
              <a:rPr lang="en-US" sz="4800" dirty="0" smtClean="0"/>
            </a:br>
            <a:r>
              <a:rPr lang="en-US" sz="4800" dirty="0" smtClean="0"/>
              <a:t>comparisons</a:t>
            </a:r>
            <a:endParaRPr lang="en-US" sz="4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65019" y="1865549"/>
            <a:ext cx="3657600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same PES for each H</a:t>
            </a:r>
            <a:r>
              <a:rPr lang="en-US" baseline="-25000" dirty="0" smtClean="0"/>
              <a:t>2</a:t>
            </a:r>
            <a:r>
              <a:rPr lang="en-US" dirty="0" smtClean="0"/>
              <a:t>O, HDO, and D</a:t>
            </a:r>
            <a:r>
              <a:rPr lang="en-US" baseline="-25000" dirty="0" smtClean="0"/>
              <a:t>2</a:t>
            </a:r>
            <a:r>
              <a:rPr lang="en-US" dirty="0" smtClean="0"/>
              <a:t>O. Test for one is valid for the others, except for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sz="2600" dirty="0" smtClean="0"/>
              <a:t>Experimental procedures</a:t>
            </a:r>
          </a:p>
          <a:p>
            <a:pPr lvl="1"/>
            <a:r>
              <a:rPr lang="en-US" sz="2600" dirty="0" smtClean="0"/>
              <a:t>Specific numerical difficulties</a:t>
            </a:r>
            <a:endParaRPr lang="en-US" sz="2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295692" y="691035"/>
            <a:ext cx="3657600" cy="25772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Tests:</a:t>
            </a:r>
          </a:p>
          <a:p>
            <a:pPr lvl="1"/>
            <a:r>
              <a:rPr lang="en-US" dirty="0" smtClean="0"/>
              <a:t>Differential Cross Section</a:t>
            </a:r>
            <a:endParaRPr lang="en-US" dirty="0"/>
          </a:p>
          <a:p>
            <a:pPr lvl="1"/>
            <a:r>
              <a:rPr lang="en-US" dirty="0" smtClean="0"/>
              <a:t>Pressure broadening</a:t>
            </a:r>
          </a:p>
          <a:p>
            <a:pPr lvl="1"/>
            <a:r>
              <a:rPr lang="en-US" dirty="0" smtClean="0"/>
              <a:t>Integral Cross Section</a:t>
            </a:r>
          </a:p>
          <a:p>
            <a:pPr lvl="1"/>
            <a:r>
              <a:rPr lang="en-US" dirty="0" smtClean="0"/>
              <a:t>Comparison ICS HDO – </a:t>
            </a:r>
            <a:r>
              <a:rPr lang="en-US" dirty="0" err="1" smtClean="0"/>
              <a:t>ortho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15</a:t>
            </a:fld>
            <a:endParaRPr lang="fr-FR"/>
          </a:p>
        </p:txBody>
      </p:sp>
      <p:pic>
        <p:nvPicPr>
          <p:cNvPr id="9" name="Image 8" descr="I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92" y="3423191"/>
            <a:ext cx="4079704" cy="305977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1723" y="6117165"/>
            <a:ext cx="4743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Sarma</a:t>
            </a:r>
            <a:r>
              <a:rPr lang="en-US" dirty="0" smtClean="0"/>
              <a:t> et al, JCP, 2013</a:t>
            </a:r>
          </a:p>
          <a:p>
            <a:r>
              <a:rPr lang="en-US" dirty="0" smtClean="0"/>
              <a:t>Parker &amp; LW, PCCP feature article, 2013, in prep.</a:t>
            </a:r>
            <a:endParaRPr lang="en-US" dirty="0"/>
          </a:p>
        </p:txBody>
      </p:sp>
      <p:sp>
        <p:nvSpPr>
          <p:cNvPr id="11" name="Légende encadrée 1 10"/>
          <p:cNvSpPr/>
          <p:nvPr/>
        </p:nvSpPr>
        <p:spPr>
          <a:xfrm>
            <a:off x="5947569" y="3934347"/>
            <a:ext cx="1424938" cy="588603"/>
          </a:xfrm>
          <a:prstGeom prst="borderCallout1">
            <a:avLst>
              <a:gd name="adj1" fmla="val 18750"/>
              <a:gd name="adj2" fmla="val -8333"/>
              <a:gd name="adj3" fmla="val 115132"/>
              <a:gd name="adj4" fmla="val -568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Experiment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égende encadrée 1 11"/>
          <p:cNvSpPr/>
          <p:nvPr/>
        </p:nvSpPr>
        <p:spPr>
          <a:xfrm>
            <a:off x="5947569" y="4671783"/>
            <a:ext cx="1424938" cy="58860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698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Image 12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53BCC-17DC-C248-99C4-095276D7D80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pSp>
        <p:nvGrpSpPr>
          <p:cNvPr id="2" name="Grouper 9"/>
          <p:cNvGrpSpPr/>
          <p:nvPr/>
        </p:nvGrpSpPr>
        <p:grpSpPr>
          <a:xfrm>
            <a:off x="0" y="1219201"/>
            <a:ext cx="2044477" cy="3381198"/>
            <a:chOff x="-685800" y="2286000"/>
            <a:chExt cx="2819400" cy="2895600"/>
          </a:xfrm>
        </p:grpSpPr>
        <p:sp>
          <p:nvSpPr>
            <p:cNvPr id="8" name="ZoneTexte 7"/>
            <p:cNvSpPr txBox="1">
              <a:spLocks/>
            </p:cNvSpPr>
            <p:nvPr/>
          </p:nvSpPr>
          <p:spPr>
            <a:xfrm>
              <a:off x="-685800" y="2286000"/>
              <a:ext cx="2819400" cy="2895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dirty="0" smtClean="0"/>
                <a:t>Theory: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Experiment: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Normalized,</a:t>
              </a:r>
            </a:p>
            <a:p>
              <a:r>
                <a:rPr lang="en-US" dirty="0" smtClean="0"/>
                <a:t>no adjustable parameter</a:t>
              </a:r>
            </a:p>
            <a:p>
              <a:r>
                <a:rPr lang="en-US" dirty="0" smtClean="0"/>
                <a:t>(H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i="1" dirty="0" smtClean="0"/>
                <a:t>J</a:t>
              </a:r>
              <a:r>
                <a:rPr lang="en-US" dirty="0" smtClean="0"/>
                <a:t>=0,1,2, exp. abundances)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E collision : 574 cm-1</a:t>
              </a:r>
              <a:endParaRPr lang="en-US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228600" y="2653695"/>
              <a:ext cx="1524000" cy="958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28600" y="3297162"/>
              <a:ext cx="1524000" cy="95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304800" y="0"/>
            <a:ext cx="20574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2800" baseline="-25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O- H</a:t>
            </a:r>
            <a:r>
              <a:rPr lang="en-US" sz="2800" baseline="-25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DCS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Image 11" descr="logo_ip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34" y="-12349"/>
            <a:ext cx="1119466" cy="12982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488668"/>
            <a:ext cx="384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 Yang et al; J 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  <a:r>
              <a:rPr lang="en-US" dirty="0" err="1" smtClean="0"/>
              <a:t>Phys</a:t>
            </a:r>
            <a:r>
              <a:rPr lang="en-US" dirty="0" smtClean="0"/>
              <a:t>, 2010, 2011</a:t>
            </a:r>
            <a:endParaRPr lang="en-US" dirty="0"/>
          </a:p>
        </p:txBody>
      </p:sp>
      <p:pic>
        <p:nvPicPr>
          <p:cNvPr id="15" name="Image 14" descr="figure_section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r="10329"/>
          <a:stretch/>
        </p:blipFill>
        <p:spPr>
          <a:xfrm>
            <a:off x="2092525" y="1517683"/>
            <a:ext cx="6563167" cy="45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53BCC-17DC-C248-99C4-095276D7D80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04800" y="0"/>
            <a:ext cx="2057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HDO- H</a:t>
            </a:r>
            <a:r>
              <a:rPr lang="en-US" sz="2800" baseline="-250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DCS</a:t>
            </a:r>
            <a:endParaRPr lang="en-US" sz="2800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 6" descr="HDO_Low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" r="6001"/>
          <a:stretch/>
        </p:blipFill>
        <p:spPr>
          <a:xfrm>
            <a:off x="184933" y="909408"/>
            <a:ext cx="8322776" cy="5410023"/>
          </a:xfrm>
          <a:prstGeom prst="rect">
            <a:avLst/>
          </a:prstGeom>
        </p:spPr>
      </p:pic>
      <p:pic>
        <p:nvPicPr>
          <p:cNvPr id="10" name="Image 9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013" y="6444557"/>
            <a:ext cx="24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Sarma</a:t>
            </a:r>
            <a:r>
              <a:rPr lang="en-US" dirty="0" smtClean="0"/>
              <a:t> et al. JCP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7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461" y="2415974"/>
            <a:ext cx="4040430" cy="20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61876" y="4662212"/>
            <a:ext cx="4040430" cy="19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dirty="0"/>
              <a:t>Fig. 1   Side-view of the collisional cooling experiment. The collisional cooling cell is housed inside the cryogen cell, cooled by a cold finger coupled to a helium </a:t>
            </a:r>
            <a:r>
              <a:rPr lang="en-US" sz="1000" dirty="0" err="1"/>
              <a:t>cryo</a:t>
            </a:r>
            <a:r>
              <a:rPr lang="en-US" sz="1000" dirty="0"/>
              <a:t>-refrigeration system and isolated from the warm cryogen cell walls via an </a:t>
            </a:r>
            <a:r>
              <a:rPr lang="en-US" sz="1000" dirty="0" err="1"/>
              <a:t>Alu</a:t>
            </a:r>
            <a:r>
              <a:rPr lang="en-US" sz="1000" dirty="0"/>
              <a:t>...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14737" y="5922542"/>
            <a:ext cx="4040430" cy="1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dirty="0"/>
              <a:t>Michael J.  Dick , Brian J.  </a:t>
            </a:r>
            <a:r>
              <a:rPr lang="en-US" sz="1000" dirty="0" err="1"/>
              <a:t>Drouin</a:t>
            </a:r>
            <a:r>
              <a:rPr lang="en-US" sz="1000" dirty="0"/>
              <a:t> , Timothy J.  Crawford , John C.  Pearson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broadening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Experimental set up, </a:t>
            </a:r>
            <a:r>
              <a:rPr lang="en-US" dirty="0" err="1" smtClean="0"/>
              <a:t>Drouin</a:t>
            </a:r>
            <a:r>
              <a:rPr lang="en-US" dirty="0"/>
              <a:t> </a:t>
            </a:r>
            <a:r>
              <a:rPr lang="en-US" dirty="0" smtClean="0"/>
              <a:t>et al, JPL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183488" y="3401242"/>
            <a:ext cx="11400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183488" y="2471370"/>
            <a:ext cx="11400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861757" y="2471370"/>
            <a:ext cx="14431" cy="929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Virage 15"/>
          <p:cNvSpPr/>
          <p:nvPr/>
        </p:nvSpPr>
        <p:spPr>
          <a:xfrm rot="18600062">
            <a:off x="2323557" y="2304532"/>
            <a:ext cx="1067912" cy="1025780"/>
          </a:xfrm>
          <a:prstGeom prst="ben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7371" y="3722802"/>
            <a:ext cx="3523119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collisions have two effects :</a:t>
            </a:r>
          </a:p>
          <a:p>
            <a:endParaRPr lang="en-US" dirty="0" smtClean="0"/>
          </a:p>
          <a:p>
            <a:r>
              <a:rPr lang="en-US" dirty="0" smtClean="0"/>
              <a:t> Virtual inelastic scattering </a:t>
            </a:r>
            <a:endParaRPr lang="en-US" dirty="0"/>
          </a:p>
          <a:p>
            <a:r>
              <a:rPr lang="en-US" dirty="0" err="1" smtClean="0"/>
              <a:t>Dephasing</a:t>
            </a:r>
            <a:r>
              <a:rPr lang="en-US" dirty="0" smtClean="0"/>
              <a:t> of the transition</a:t>
            </a:r>
          </a:p>
          <a:p>
            <a:endParaRPr lang="en-US" dirty="0"/>
          </a:p>
          <a:p>
            <a:r>
              <a:rPr lang="en-US" dirty="0" smtClean="0"/>
              <a:t>Result in a spectral line profile + spectral line shift</a:t>
            </a:r>
          </a:p>
          <a:p>
            <a:endParaRPr lang="en-US" dirty="0"/>
          </a:p>
          <a:p>
            <a:r>
              <a:rPr lang="en-US" dirty="0" smtClean="0"/>
              <a:t>Approximation of isolated collisions + isolated </a:t>
            </a:r>
            <a:r>
              <a:rPr lang="en-US" dirty="0" err="1" smtClean="0"/>
              <a:t>spectallines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871818" y="2564811"/>
            <a:ext cx="579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97437" y="2603309"/>
            <a:ext cx="174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2000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 transition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314737" y="1673915"/>
            <a:ext cx="0" cy="49112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18</a:t>
            </a:fld>
            <a:endParaRPr lang="fr-FR"/>
          </a:p>
        </p:txBody>
      </p:sp>
      <p:pic>
        <p:nvPicPr>
          <p:cNvPr id="21" name="Image 20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3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 descr="broadening_new2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7" r="5774"/>
          <a:stretch/>
        </p:blipFill>
        <p:spPr>
          <a:xfrm>
            <a:off x="0" y="0"/>
            <a:ext cx="5694932" cy="3167522"/>
          </a:xfrm>
          <a:prstGeom prst="rect">
            <a:avLst/>
          </a:prstGeom>
        </p:spPr>
      </p:pic>
      <p:pic>
        <p:nvPicPr>
          <p:cNvPr id="9" name="Image 8" descr="shifts_new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3" t="4776" r="7395"/>
          <a:stretch/>
        </p:blipFill>
        <p:spPr>
          <a:xfrm>
            <a:off x="0" y="3423639"/>
            <a:ext cx="5694932" cy="3434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3633" y="3182450"/>
            <a:ext cx="2534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BLACK: </a:t>
            </a:r>
            <a:r>
              <a:rPr lang="en-US" dirty="0"/>
              <a:t>Broadening with normal H2; 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Green , </a:t>
            </a:r>
            <a:r>
              <a:rPr lang="en-US" dirty="0">
                <a:solidFill>
                  <a:srgbClr val="008000"/>
                </a:solidFill>
              </a:rPr>
              <a:t>broadening by </a:t>
            </a:r>
            <a:r>
              <a:rPr lang="en-US" dirty="0" err="1">
                <a:solidFill>
                  <a:srgbClr val="008000"/>
                </a:solidFill>
              </a:rPr>
              <a:t>para</a:t>
            </a:r>
            <a:r>
              <a:rPr lang="en-US" dirty="0">
                <a:solidFill>
                  <a:srgbClr val="008000"/>
                </a:solidFill>
              </a:rPr>
              <a:t> H2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Lines : theory; symbols: experiments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908721" y="340628"/>
            <a:ext cx="2623068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Pressure broadening and shift,</a:t>
            </a:r>
          </a:p>
          <a:p>
            <a:r>
              <a:rPr lang="en-US" sz="2000" b="1" dirty="0" smtClean="0"/>
              <a:t>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 in H</a:t>
            </a:r>
            <a:r>
              <a:rPr lang="en-US" sz="2000" b="1" baseline="-25000" dirty="0" smtClean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B. </a:t>
            </a:r>
            <a:r>
              <a:rPr lang="en-US" dirty="0" err="1"/>
              <a:t>Drouin</a:t>
            </a:r>
            <a:r>
              <a:rPr lang="en-US" dirty="0"/>
              <a:t> (JPL), LW, </a:t>
            </a:r>
            <a:r>
              <a:rPr lang="en-US" dirty="0" err="1"/>
              <a:t>Phys</a:t>
            </a:r>
            <a:r>
              <a:rPr lang="en-US" dirty="0"/>
              <a:t> Rev A 2012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3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3536" y="274638"/>
            <a:ext cx="7620000" cy="1143000"/>
          </a:xfrm>
        </p:spPr>
        <p:txBody>
          <a:bodyPr/>
          <a:lstStyle/>
          <a:p>
            <a:r>
              <a:rPr lang="en-US" sz="4000" dirty="0" smtClean="0"/>
              <a:t>A venture of IPAG and several institutes in France and worldwide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137915" y="1270422"/>
            <a:ext cx="7620000" cy="558757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L. WIESENFELD, A. FAURE, C. CECCARELLI,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C </a:t>
            </a:r>
            <a:r>
              <a:rPr lang="en-US" dirty="0" err="1" smtClean="0">
                <a:solidFill>
                  <a:schemeClr val="tx2"/>
                </a:solidFill>
              </a:rPr>
              <a:t>Kahane</a:t>
            </a:r>
            <a:r>
              <a:rPr lang="en-US" dirty="0" smtClean="0">
                <a:solidFill>
                  <a:schemeClr val="tx2"/>
                </a:solidFill>
              </a:rPr>
              <a:t>, C </a:t>
            </a:r>
            <a:r>
              <a:rPr lang="en-US" dirty="0" err="1" smtClean="0">
                <a:solidFill>
                  <a:schemeClr val="tx2"/>
                </a:solidFill>
              </a:rPr>
              <a:t>Rist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N. </a:t>
            </a:r>
            <a:r>
              <a:rPr lang="en-US" i="1" dirty="0" err="1" smtClean="0">
                <a:solidFill>
                  <a:schemeClr val="tx2"/>
                </a:solidFill>
              </a:rPr>
              <a:t>Troscompt</a:t>
            </a:r>
            <a:r>
              <a:rPr lang="en-US" i="1" dirty="0" smtClean="0">
                <a:solidFill>
                  <a:schemeClr val="tx2"/>
                </a:solidFill>
              </a:rPr>
              <a:t>, M. </a:t>
            </a:r>
            <a:r>
              <a:rPr lang="en-US" i="1" dirty="0" err="1" smtClean="0">
                <a:solidFill>
                  <a:schemeClr val="tx2"/>
                </a:solidFill>
              </a:rPr>
              <a:t>Wernli</a:t>
            </a:r>
            <a:endParaRPr lang="en-US" i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Meudon</a:t>
            </a:r>
            <a:r>
              <a:rPr lang="en-US" dirty="0" smtClean="0"/>
              <a:t>, Le Havre, Dijon, Lille, </a:t>
            </a:r>
          </a:p>
          <a:p>
            <a:pPr marL="114300" indent="0">
              <a:buNone/>
            </a:pPr>
            <a:r>
              <a:rPr lang="en-US" dirty="0" smtClean="0"/>
              <a:t>Rennes, Bordeaux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Nijmegen (NL), JPL-Pasadena (US),</a:t>
            </a:r>
          </a:p>
          <a:p>
            <a:pPr marL="114300" indent="0">
              <a:buNone/>
            </a:pPr>
            <a:r>
              <a:rPr lang="en-US" dirty="0" smtClean="0"/>
              <a:t>Durham (UK)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Also: ML </a:t>
            </a:r>
            <a:r>
              <a:rPr lang="en-US" dirty="0" err="1" smtClean="0"/>
              <a:t>Dubernet</a:t>
            </a:r>
            <a:r>
              <a:rPr lang="en-US" dirty="0" smtClean="0"/>
              <a:t>, F Daniel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€ :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EU FP6 ‘Molecular Universe’,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CHESS KP HSO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CNES,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ANR FORCOMS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COST ‘ The Chemical Cosmos’, PCMI-INSU-CNRS, LABEX OSUG@2020, NWO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 descr="ip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98" y="-4182"/>
            <a:ext cx="1441400" cy="1630585"/>
          </a:xfrm>
          <a:prstGeom prst="rect">
            <a:avLst/>
          </a:prstGeom>
        </p:spPr>
      </p:pic>
      <p:pic>
        <p:nvPicPr>
          <p:cNvPr id="7" name="Picture 9" descr="osug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4663645" y="2168095"/>
            <a:ext cx="4480355" cy="27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14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F6CB-971A-9B49-BD4F-1E96301A820C}" type="slidenum">
              <a:rPr lang="fr-FR"/>
              <a:pPr/>
              <a:t>20</a:t>
            </a:fld>
            <a:endParaRPr lang="fr-FR"/>
          </a:p>
        </p:txBody>
      </p:sp>
      <p:pic>
        <p:nvPicPr>
          <p:cNvPr id="262146" name="Picture 2" descr="v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15793" y="261188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Water</a:t>
            </a:r>
            <a:r>
              <a:rPr lang="fr-FR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in (</a:t>
            </a:r>
            <a:r>
              <a:rPr lang="fr-FR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0,1,0</a:t>
            </a:r>
            <a:r>
              <a:rPr lang="fr-FR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) state</a:t>
            </a:r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02024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algn="l" rtl="0">
              <a:spcBef>
                <a:spcPct val="0"/>
              </a:spcBef>
            </a:pPr>
            <a:r>
              <a:rPr lang="fr-FR" sz="3200" kern="1200" spc="-1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Vibrational quenching :  </a:t>
            </a:r>
            <a:br>
              <a:rPr lang="fr-FR" sz="3200" kern="1200" spc="-1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spc="-1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&lt;v=1 | </a:t>
            </a:r>
            <a:r>
              <a:rPr lang="en-US" sz="2800" i="1" kern="1200" spc="-1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2800" kern="1200" spc="-1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| v=0&gt; matrix elements </a:t>
            </a:r>
            <a:r>
              <a:rPr lang="en-US" sz="2000" smtClean="0"/>
              <a:t/>
            </a:r>
            <a:br>
              <a:rPr lang="en-US" sz="2000" smtClean="0"/>
            </a:br>
            <a:endParaRPr lang="fr-FR" sz="3200" dirty="0"/>
          </a:p>
        </p:txBody>
      </p:sp>
      <p:pic>
        <p:nvPicPr>
          <p:cNvPr id="7" name="Image 6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046" y="-2677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6" y="1250893"/>
            <a:ext cx="6692900" cy="46482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72848" y="4231944"/>
            <a:ext cx="339482" cy="0"/>
          </a:xfrm>
          <a:prstGeom prst="line">
            <a:avLst/>
          </a:prstGeom>
          <a:ln w="7620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Légende encadrée 2 13"/>
          <p:cNvSpPr/>
          <p:nvPr/>
        </p:nvSpPr>
        <p:spPr>
          <a:xfrm>
            <a:off x="1144178" y="1867700"/>
            <a:ext cx="1458514" cy="597608"/>
          </a:xfrm>
          <a:prstGeom prst="borderCallout2">
            <a:avLst>
              <a:gd name="adj1" fmla="val 18750"/>
              <a:gd name="adj2" fmla="val -8333"/>
              <a:gd name="adj3" fmla="val 20854"/>
              <a:gd name="adj4" fmla="val -21839"/>
              <a:gd name="adj5" fmla="val 331399"/>
              <a:gd name="adj6" fmla="val 500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Experiment, 1991 </a:t>
            </a:r>
            <a:endParaRPr lang="en-US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359269" y="11902"/>
            <a:ext cx="7620000" cy="1143000"/>
          </a:xfrm>
        </p:spPr>
        <p:txBody>
          <a:bodyPr/>
          <a:lstStyle/>
          <a:p>
            <a:r>
              <a:rPr lang="en-US" sz="3200" dirty="0" smtClean="0"/>
              <a:t>Vibrational quenching  v=1 -&gt; v=0</a:t>
            </a:r>
            <a:br>
              <a:rPr lang="en-US" sz="3200" dirty="0" smtClean="0"/>
            </a:br>
            <a:r>
              <a:rPr lang="en-US" sz="3200" dirty="0" smtClean="0"/>
              <a:t>H2O – o-H2</a:t>
            </a:r>
            <a:endParaRPr lang="en-US" sz="3200" dirty="0"/>
          </a:p>
        </p:txBody>
      </p:sp>
      <p:sp>
        <p:nvSpPr>
          <p:cNvPr id="16" name="Légende encadrée 2 15"/>
          <p:cNvSpPr/>
          <p:nvPr/>
        </p:nvSpPr>
        <p:spPr>
          <a:xfrm>
            <a:off x="2795128" y="4338317"/>
            <a:ext cx="2849711" cy="7927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59"/>
              <a:gd name="adj6" fmla="val -259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Quantum rate, first underestimation, full CC 2012</a:t>
            </a:r>
            <a:endParaRPr lang="en-US" dirty="0"/>
          </a:p>
        </p:txBody>
      </p:sp>
      <p:sp>
        <p:nvSpPr>
          <p:cNvPr id="17" name="Légende encadrée 2 16"/>
          <p:cNvSpPr/>
          <p:nvPr/>
        </p:nvSpPr>
        <p:spPr>
          <a:xfrm>
            <a:off x="4127813" y="2771808"/>
            <a:ext cx="2849711" cy="7927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59"/>
              <a:gd name="adj6" fmla="val -259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QCT rates, 2006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950088" y="3972729"/>
            <a:ext cx="0" cy="243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27813" y="6288759"/>
            <a:ext cx="405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LW, M Gonzalez, J </a:t>
            </a:r>
            <a:r>
              <a:rPr lang="en-US" dirty="0" err="1" smtClean="0"/>
              <a:t>Hutson</a:t>
            </a:r>
            <a:r>
              <a:rPr lang="en-US" dirty="0" smtClean="0"/>
              <a:t>, in preparation</a:t>
            </a:r>
            <a:endParaRPr lang="en-US" dirty="0"/>
          </a:p>
        </p:txBody>
      </p:sp>
      <p:pic>
        <p:nvPicPr>
          <p:cNvPr id="12" name="Image 11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 flipH="1" flipV="1">
            <a:off x="2539227" y="4965699"/>
            <a:ext cx="120359" cy="857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0800000" flipV="1">
            <a:off x="2508251" y="4686302"/>
            <a:ext cx="781053" cy="279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6757287" y="4334638"/>
            <a:ext cx="552449" cy="150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Collisional quenching/excitation :What is the physical process?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8237"/>
            <a:ext cx="8229600" cy="195083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dirty="0" smtClean="0"/>
              <a:t>Rotational quenching (&amp; fine structure, hyperfine, </a:t>
            </a:r>
            <a:r>
              <a:rPr lang="en-US" sz="2800" dirty="0" err="1" smtClean="0"/>
              <a:t>ro</a:t>
            </a:r>
            <a:r>
              <a:rPr lang="en-US" sz="2800" dirty="0" smtClean="0"/>
              <a:t>-vibrational quenching) :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i="1" dirty="0" smtClean="0"/>
              <a:t>Transfer between projectile and target of</a:t>
            </a:r>
          </a:p>
          <a:p>
            <a:pPr>
              <a:buNone/>
            </a:pPr>
            <a:r>
              <a:rPr lang="en-US" sz="2800" b="1" i="1" dirty="0" smtClean="0"/>
              <a:t> kinetic energy /angular momentum (external and/or internal) </a:t>
            </a:r>
          </a:p>
          <a:p>
            <a:pPr>
              <a:buNone/>
            </a:pPr>
            <a:r>
              <a:rPr lang="en-US" sz="2800" b="1" i="1" dirty="0" smtClean="0"/>
              <a:t>+ transient polarization</a:t>
            </a:r>
            <a:endParaRPr lang="en-US" sz="28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07D8-1279-B544-B132-922A7D8720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6958070" y="4537624"/>
            <a:ext cx="301752" cy="301752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6807194" y="3997472"/>
            <a:ext cx="301752" cy="301752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3124200" y="4537624"/>
            <a:ext cx="301752" cy="301752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249544" y="4686302"/>
            <a:ext cx="529942" cy="529942"/>
          </a:xfrm>
          <a:prstGeom prst="ellipse">
            <a:avLst/>
          </a:prstGeom>
          <a:gradFill flip="none" rotWithShape="1">
            <a:gsLst>
              <a:gs pos="4600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/>
          <p:nvPr/>
        </p:nvCxnSpPr>
        <p:spPr>
          <a:xfrm rot="10800000">
            <a:off x="2249545" y="3997472"/>
            <a:ext cx="4708529" cy="42212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èche en arc 28"/>
          <p:cNvSpPr/>
          <p:nvPr/>
        </p:nvSpPr>
        <p:spPr>
          <a:xfrm rot="20380112">
            <a:off x="6546591" y="3626405"/>
            <a:ext cx="822960" cy="8229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20641"/>
              <a:gd name="adj5" fmla="val 12500"/>
            </a:avLst>
          </a:prstGeom>
          <a:gradFill flip="none" rotWithShape="1">
            <a:gsLst>
              <a:gs pos="27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ZoneTexte 30"/>
          <p:cNvSpPr txBox="1"/>
          <p:nvPr/>
        </p:nvSpPr>
        <p:spPr>
          <a:xfrm>
            <a:off x="4519494" y="4028767"/>
            <a:ext cx="39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Brush Script MT Italic"/>
                <a:cs typeface="Brush Script MT Italic"/>
              </a:rPr>
              <a:t>l</a:t>
            </a:r>
            <a:endParaRPr lang="en-US" sz="6000" b="1" dirty="0">
              <a:solidFill>
                <a:srgbClr val="FF0000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35" name="Flèche en arc 34"/>
          <p:cNvSpPr/>
          <p:nvPr/>
        </p:nvSpPr>
        <p:spPr>
          <a:xfrm rot="14263775">
            <a:off x="1844018" y="4693132"/>
            <a:ext cx="822960" cy="8229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20641"/>
              <a:gd name="adj5" fmla="val 12500"/>
            </a:avLst>
          </a:prstGeom>
          <a:gradFill flip="none" rotWithShape="1">
            <a:gsLst>
              <a:gs pos="27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ZoneTexte 36"/>
          <p:cNvSpPr txBox="1"/>
          <p:nvPr/>
        </p:nvSpPr>
        <p:spPr>
          <a:xfrm>
            <a:off x="7486884" y="3676166"/>
            <a:ext cx="110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Calisto MT"/>
                <a:cs typeface="Calisto MT"/>
              </a:rPr>
              <a:t>J</a:t>
            </a:r>
            <a:r>
              <a:rPr lang="en-US" sz="4800" b="1" i="1" baseline="-25000" dirty="0" smtClean="0">
                <a:latin typeface="Calisto MT"/>
                <a:cs typeface="Calisto MT"/>
              </a:rPr>
              <a:t>2</a:t>
            </a:r>
            <a:endParaRPr lang="en-US" sz="4800" b="1" i="1" baseline="-25000" dirty="0">
              <a:latin typeface="Calisto MT"/>
              <a:cs typeface="Calisto M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403840" y="5256731"/>
            <a:ext cx="110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2">
                    <a:lumMod val="50000"/>
                  </a:schemeClr>
                </a:solidFill>
                <a:latin typeface="Calisto MT"/>
                <a:cs typeface="Calisto MT"/>
              </a:rPr>
              <a:t>J</a:t>
            </a:r>
            <a:r>
              <a:rPr lang="en-US" sz="4800" b="1" i="1" baseline="-25000" dirty="0" smtClean="0">
                <a:solidFill>
                  <a:schemeClr val="bg2">
                    <a:lumMod val="50000"/>
                  </a:schemeClr>
                </a:solidFill>
                <a:latin typeface="Calisto MT"/>
                <a:cs typeface="Calisto MT"/>
              </a:rPr>
              <a:t>1</a:t>
            </a:r>
            <a:endParaRPr lang="en-US" sz="4800" b="1" i="1" baseline="-25000" dirty="0">
              <a:solidFill>
                <a:schemeClr val="bg2">
                  <a:lumMod val="50000"/>
                </a:schemeClr>
              </a:solidFill>
              <a:latin typeface="Calisto MT"/>
              <a:cs typeface="Calisto MT"/>
            </a:endParaRPr>
          </a:p>
        </p:txBody>
      </p:sp>
      <p:pic>
        <p:nvPicPr>
          <p:cNvPr id="22" name="Image 21" descr="logo_ip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34" y="-12349"/>
            <a:ext cx="1119466" cy="1298269"/>
          </a:xfrm>
          <a:prstGeom prst="rect">
            <a:avLst/>
          </a:prstGeom>
        </p:spPr>
      </p:pic>
      <p:sp>
        <p:nvSpPr>
          <p:cNvPr id="23" name="Ellipse 22"/>
          <p:cNvSpPr>
            <a:spLocks noChangeAspect="1"/>
          </p:cNvSpPr>
          <p:nvPr/>
        </p:nvSpPr>
        <p:spPr>
          <a:xfrm>
            <a:off x="2524198" y="5645274"/>
            <a:ext cx="301752" cy="301752"/>
          </a:xfrm>
          <a:prstGeom prst="ellipse">
            <a:avLst/>
          </a:prstGeom>
          <a:gradFill flip="none" rotWithShape="1">
            <a:gsLst>
              <a:gs pos="20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Level</a:t>
            </a:r>
            <a:r>
              <a:rPr lang="fr-FR" dirty="0" smtClean="0"/>
              <a:t> populations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Levels and Temperature; Equilibrium with the photon gas or the buffer gas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979330" y="1535113"/>
            <a:ext cx="4041775" cy="63976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Out of equilibrium : no </a:t>
            </a:r>
            <a:r>
              <a:rPr lang="en-US" i="1" dirty="0" smtClean="0"/>
              <a:t>T</a:t>
            </a:r>
            <a:r>
              <a:rPr lang="en-US" dirty="0" smtClean="0"/>
              <a:t>. Competition between photon interactions and collisions</a:t>
            </a:r>
            <a:endParaRPr lang="en-US" dirty="0"/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en-US"/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07D8-1279-B544-B132-922A7D8720A9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605933" y="5915472"/>
            <a:ext cx="1487294" cy="1144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05933" y="5412028"/>
            <a:ext cx="1487294" cy="1144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05933" y="4382255"/>
            <a:ext cx="1487294" cy="1144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5933" y="3043550"/>
            <a:ext cx="1487294" cy="1144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539838" y="239961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50741" y="5726053"/>
            <a:ext cx="54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J</a:t>
            </a:r>
            <a:r>
              <a:rPr lang="en-US" sz="2000" b="1" dirty="0" smtClean="0"/>
              <a:t>=0</a:t>
            </a:r>
            <a:endParaRPr lang="en-US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2182" y="5222965"/>
            <a:ext cx="54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J</a:t>
            </a:r>
            <a:r>
              <a:rPr lang="en-US" sz="2000" b="1" dirty="0" smtClean="0"/>
              <a:t>=1</a:t>
            </a:r>
            <a:endParaRPr lang="en-US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2182" y="4182200"/>
            <a:ext cx="54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J</a:t>
            </a:r>
            <a:r>
              <a:rPr lang="en-US" sz="2000" b="1" dirty="0" smtClean="0"/>
              <a:t>=2</a:t>
            </a:r>
            <a:endParaRPr lang="en-US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2182" y="2854937"/>
            <a:ext cx="54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J</a:t>
            </a:r>
            <a:r>
              <a:rPr lang="en-US" sz="2000" b="1" dirty="0" smtClean="0"/>
              <a:t>=3</a:t>
            </a:r>
            <a:endParaRPr lang="en-US" sz="2000" b="1" dirty="0"/>
          </a:p>
        </p:txBody>
      </p:sp>
      <p:sp>
        <p:nvSpPr>
          <p:cNvPr id="15" name="Forme libre 14"/>
          <p:cNvSpPr/>
          <p:nvPr/>
        </p:nvSpPr>
        <p:spPr>
          <a:xfrm>
            <a:off x="2688660" y="2993641"/>
            <a:ext cx="1304243" cy="2894806"/>
          </a:xfrm>
          <a:custGeom>
            <a:avLst/>
            <a:gdLst>
              <a:gd name="connsiteX0" fmla="*/ 1304243 w 1304243"/>
              <a:gd name="connsiteY0" fmla="*/ 2894806 h 2894806"/>
              <a:gd name="connsiteX1" fmla="*/ 823733 w 1304243"/>
              <a:gd name="connsiteY1" fmla="*/ 2368478 h 2894806"/>
              <a:gd name="connsiteX2" fmla="*/ 228815 w 1304243"/>
              <a:gd name="connsiteY2" fmla="*/ 1373031 h 2894806"/>
              <a:gd name="connsiteX3" fmla="*/ 0 w 1304243"/>
              <a:gd name="connsiteY3" fmla="*/ 0 h 2894806"/>
              <a:gd name="connsiteX0" fmla="*/ 1304243 w 1304243"/>
              <a:gd name="connsiteY0" fmla="*/ 2894806 h 2894806"/>
              <a:gd name="connsiteX1" fmla="*/ 663563 w 1304243"/>
              <a:gd name="connsiteY1" fmla="*/ 2368478 h 2894806"/>
              <a:gd name="connsiteX2" fmla="*/ 228815 w 1304243"/>
              <a:gd name="connsiteY2" fmla="*/ 1373031 h 2894806"/>
              <a:gd name="connsiteX3" fmla="*/ 0 w 1304243"/>
              <a:gd name="connsiteY3" fmla="*/ 0 h 2894806"/>
              <a:gd name="connsiteX0" fmla="*/ 1304243 w 1304243"/>
              <a:gd name="connsiteY0" fmla="*/ 2894806 h 2894806"/>
              <a:gd name="connsiteX1" fmla="*/ 663563 w 1304243"/>
              <a:gd name="connsiteY1" fmla="*/ 2368478 h 2894806"/>
              <a:gd name="connsiteX2" fmla="*/ 228815 w 1304243"/>
              <a:gd name="connsiteY2" fmla="*/ 1373031 h 2894806"/>
              <a:gd name="connsiteX3" fmla="*/ 0 w 1304243"/>
              <a:gd name="connsiteY3" fmla="*/ 0 h 2894806"/>
              <a:gd name="connsiteX0" fmla="*/ 1304243 w 1304243"/>
              <a:gd name="connsiteY0" fmla="*/ 2894806 h 2894806"/>
              <a:gd name="connsiteX1" fmla="*/ 663563 w 1304243"/>
              <a:gd name="connsiteY1" fmla="*/ 2368478 h 2894806"/>
              <a:gd name="connsiteX2" fmla="*/ 228815 w 1304243"/>
              <a:gd name="connsiteY2" fmla="*/ 1373031 h 2894806"/>
              <a:gd name="connsiteX3" fmla="*/ 0 w 1304243"/>
              <a:gd name="connsiteY3" fmla="*/ 0 h 28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243" h="2894806">
                <a:moveTo>
                  <a:pt x="1304243" y="2894806"/>
                </a:moveTo>
                <a:cubicBezTo>
                  <a:pt x="1153607" y="2758456"/>
                  <a:pt x="888563" y="2599223"/>
                  <a:pt x="663563" y="2368478"/>
                </a:cubicBezTo>
                <a:cubicBezTo>
                  <a:pt x="484325" y="2114849"/>
                  <a:pt x="339409" y="1767777"/>
                  <a:pt x="228815" y="1373031"/>
                </a:cubicBezTo>
                <a:cubicBezTo>
                  <a:pt x="118221" y="978285"/>
                  <a:pt x="0" y="0"/>
                  <a:pt x="0" y="0"/>
                </a:cubicBezTo>
              </a:path>
            </a:pathLst>
          </a:custGeom>
          <a:ln w="539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356782" y="6064812"/>
            <a:ext cx="1933490" cy="11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812798" y="4433440"/>
            <a:ext cx="3357219" cy="28226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940266" y="2843495"/>
            <a:ext cx="351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38151" y="6126163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2959399" y="3624379"/>
            <a:ext cx="153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 = exp(-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814402" y="5742248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533041" y="2816470"/>
            <a:ext cx="35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761765" y="4209031"/>
            <a:ext cx="35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37524" y="5227362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Connecteur droit 54"/>
          <p:cNvCxnSpPr/>
          <p:nvPr/>
        </p:nvCxnSpPr>
        <p:spPr>
          <a:xfrm rot="5400000">
            <a:off x="2356688" y="4015304"/>
            <a:ext cx="49603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er 47"/>
          <p:cNvGrpSpPr/>
          <p:nvPr/>
        </p:nvGrpSpPr>
        <p:grpSpPr>
          <a:xfrm>
            <a:off x="5577584" y="2399611"/>
            <a:ext cx="2855150" cy="4045975"/>
            <a:chOff x="5577584" y="2399611"/>
            <a:chExt cx="2855150" cy="4045975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5577584" y="6053370"/>
              <a:ext cx="1933490" cy="11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rot="5400000">
              <a:off x="4105832" y="4383531"/>
              <a:ext cx="3357219" cy="282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6233300" y="2793586"/>
              <a:ext cx="684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no 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931185" y="6076254"/>
              <a:ext cx="1198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Population</a:t>
              </a:r>
              <a:endParaRPr lang="en-US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649816" y="239961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</a:t>
              </a:r>
              <a:endParaRPr lang="en-US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056811" y="5222965"/>
              <a:ext cx="357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1F497D"/>
                  </a:solidFill>
                  <a:latin typeface="Wingdings"/>
                  <a:ea typeface="Wingdings"/>
                  <a:cs typeface="Wingdings"/>
                </a:rPr>
                <a:t>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102685" y="4209031"/>
              <a:ext cx="357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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8075733" y="5703781"/>
              <a:ext cx="357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1F497D"/>
                  </a:solidFill>
                  <a:latin typeface="Wingdings"/>
                  <a:ea typeface="Wingdings"/>
                  <a:cs typeface="Wingdings"/>
                </a:rPr>
                <a:t>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5876299" y="2870326"/>
              <a:ext cx="357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</a:rPr>
                <a:t>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6028330" y="2993641"/>
              <a:ext cx="1304243" cy="2894806"/>
            </a:xfrm>
            <a:custGeom>
              <a:avLst/>
              <a:gdLst>
                <a:gd name="connsiteX0" fmla="*/ 1304243 w 1304243"/>
                <a:gd name="connsiteY0" fmla="*/ 2894806 h 2894806"/>
                <a:gd name="connsiteX1" fmla="*/ 823733 w 1304243"/>
                <a:gd name="connsiteY1" fmla="*/ 2368478 h 2894806"/>
                <a:gd name="connsiteX2" fmla="*/ 228815 w 1304243"/>
                <a:gd name="connsiteY2" fmla="*/ 1373031 h 2894806"/>
                <a:gd name="connsiteX3" fmla="*/ 0 w 1304243"/>
                <a:gd name="connsiteY3" fmla="*/ 0 h 2894806"/>
                <a:gd name="connsiteX0" fmla="*/ 1304243 w 1304243"/>
                <a:gd name="connsiteY0" fmla="*/ 2894806 h 2894806"/>
                <a:gd name="connsiteX1" fmla="*/ 663563 w 1304243"/>
                <a:gd name="connsiteY1" fmla="*/ 2368478 h 2894806"/>
                <a:gd name="connsiteX2" fmla="*/ 228815 w 1304243"/>
                <a:gd name="connsiteY2" fmla="*/ 1373031 h 2894806"/>
                <a:gd name="connsiteX3" fmla="*/ 0 w 1304243"/>
                <a:gd name="connsiteY3" fmla="*/ 0 h 2894806"/>
                <a:gd name="connsiteX0" fmla="*/ 1304243 w 1304243"/>
                <a:gd name="connsiteY0" fmla="*/ 2894806 h 2894806"/>
                <a:gd name="connsiteX1" fmla="*/ 663563 w 1304243"/>
                <a:gd name="connsiteY1" fmla="*/ 2368478 h 2894806"/>
                <a:gd name="connsiteX2" fmla="*/ 228815 w 1304243"/>
                <a:gd name="connsiteY2" fmla="*/ 1373031 h 2894806"/>
                <a:gd name="connsiteX3" fmla="*/ 0 w 1304243"/>
                <a:gd name="connsiteY3" fmla="*/ 0 h 2894806"/>
                <a:gd name="connsiteX0" fmla="*/ 1304243 w 1304243"/>
                <a:gd name="connsiteY0" fmla="*/ 2894806 h 2894806"/>
                <a:gd name="connsiteX1" fmla="*/ 663563 w 1304243"/>
                <a:gd name="connsiteY1" fmla="*/ 2368478 h 2894806"/>
                <a:gd name="connsiteX2" fmla="*/ 228815 w 1304243"/>
                <a:gd name="connsiteY2" fmla="*/ 1373031 h 2894806"/>
                <a:gd name="connsiteX3" fmla="*/ 0 w 1304243"/>
                <a:gd name="connsiteY3" fmla="*/ 0 h 289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4243" h="2894806">
                  <a:moveTo>
                    <a:pt x="1304243" y="2894806"/>
                  </a:moveTo>
                  <a:cubicBezTo>
                    <a:pt x="1153607" y="2758456"/>
                    <a:pt x="888563" y="2599223"/>
                    <a:pt x="663563" y="2368478"/>
                  </a:cubicBezTo>
                  <a:cubicBezTo>
                    <a:pt x="484325" y="2114849"/>
                    <a:pt x="339409" y="1767777"/>
                    <a:pt x="228815" y="1373031"/>
                  </a:cubicBezTo>
                  <a:cubicBezTo>
                    <a:pt x="118221" y="978285"/>
                    <a:pt x="0" y="0"/>
                    <a:pt x="0" y="0"/>
                  </a:cubicBezTo>
                </a:path>
              </a:pathLst>
            </a:custGeom>
            <a:ln w="53975" cap="sq">
              <a:solidFill>
                <a:srgbClr val="FF0000"/>
              </a:solidFill>
              <a:prstDash val="sysDash"/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Double flèche horizontale 52"/>
            <p:cNvSpPr/>
            <p:nvPr/>
          </p:nvSpPr>
          <p:spPr>
            <a:xfrm rot="809506">
              <a:off x="6956504" y="5497344"/>
              <a:ext cx="696952" cy="270633"/>
            </a:xfrm>
            <a:prstGeom prst="left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610077" y="4504925"/>
              <a:ext cx="153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Super cooling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 rot="883485">
            <a:off x="5671103" y="5099177"/>
            <a:ext cx="2907175" cy="1061985"/>
          </a:xfrm>
          <a:prstGeom prst="ellipse">
            <a:avLst/>
          </a:prstGeom>
          <a:noFill/>
          <a:ln w="38100" cmpd="dbl">
            <a:solidFill>
              <a:schemeClr val="tx2"/>
            </a:solidFill>
          </a:ln>
          <a:effectLst>
            <a:glow rad="38100">
              <a:schemeClr val="accent4">
                <a:alpha val="24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 descr="logo_ip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34" y="-1234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Dividing</a:t>
            </a:r>
            <a:r>
              <a:rPr lang="fr-FR" dirty="0" smtClean="0"/>
              <a:t> point: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66593"/>
              </p:ext>
            </p:extLst>
          </p:nvPr>
        </p:nvGraphicFramePr>
        <p:xfrm>
          <a:off x="2149475" y="3108325"/>
          <a:ext cx="31638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Équation" r:id="rId3" imgW="7315200" imgH="3759200" progId="Equation.3">
                  <p:embed/>
                </p:oleObj>
              </mc:Choice>
              <mc:Fallback>
                <p:oleObj name="Équation" r:id="rId3" imgW="7315200" imgH="375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3108325"/>
                        <a:ext cx="3163888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/>
          </p:cNvSpPr>
          <p:nvPr/>
        </p:nvSpPr>
        <p:spPr bwMode="auto">
          <a:xfrm>
            <a:off x="4006881" y="5105400"/>
            <a:ext cx="1579563" cy="944563"/>
          </a:xfrm>
          <a:prstGeom prst="borderCallout1">
            <a:avLst>
              <a:gd name="adj1" fmla="val 87898"/>
              <a:gd name="adj2" fmla="val -4824"/>
              <a:gd name="adj3" fmla="val -67731"/>
              <a:gd name="adj4" fmla="val -482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/>
              <a:t>Collision rates</a:t>
            </a:r>
          </a:p>
          <a:p>
            <a:pPr algn="ctr"/>
            <a:r>
              <a:rPr lang="fr-FR"/>
              <a:t>(cm</a:t>
            </a:r>
            <a:r>
              <a:rPr lang="fr-FR" baseline="30000"/>
              <a:t>3 </a:t>
            </a:r>
            <a:r>
              <a:rPr lang="fr-FR"/>
              <a:t>s</a:t>
            </a:r>
            <a:r>
              <a:rPr lang="fr-FR" baseline="30000"/>
              <a:t>-1</a:t>
            </a:r>
            <a:r>
              <a:rPr lang="fr-FR"/>
              <a:t>)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4092606" y="1844675"/>
            <a:ext cx="1724025" cy="914400"/>
          </a:xfrm>
          <a:prstGeom prst="borderCallout1">
            <a:avLst>
              <a:gd name="adj1" fmla="val 12500"/>
              <a:gd name="adj2" fmla="val -4421"/>
              <a:gd name="adj3" fmla="val 166667"/>
              <a:gd name="adj4" fmla="val -442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dirty="0" err="1"/>
              <a:t>Spontaneous</a:t>
            </a:r>
            <a:r>
              <a:rPr lang="fr-FR" dirty="0"/>
              <a:t> </a:t>
            </a:r>
            <a:r>
              <a:rPr lang="fr-FR" dirty="0" err="1"/>
              <a:t>emission</a:t>
            </a:r>
            <a:r>
              <a:rPr lang="fr-FR" dirty="0"/>
              <a:t> (s</a:t>
            </a:r>
            <a:r>
              <a:rPr lang="fr-FR" baseline="30000" dirty="0"/>
              <a:t>-1</a:t>
            </a:r>
            <a:r>
              <a:rPr lang="fr-FR" dirty="0"/>
              <a:t>)</a:t>
            </a:r>
          </a:p>
        </p:txBody>
      </p:sp>
      <p:pic>
        <p:nvPicPr>
          <p:cNvPr id="10" name="Image 9" descr="logo_ipa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534" y="-1234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Potential energy surface:</a:t>
            </a:r>
            <a:br>
              <a:rPr lang="en-US" sz="3600" dirty="0" smtClean="0"/>
            </a:br>
            <a:r>
              <a:rPr lang="en-US" sz="3600" b="1" i="1" dirty="0" smtClean="0"/>
              <a:t>Water–molecular hydrogen</a:t>
            </a:r>
            <a:br>
              <a:rPr lang="en-US" sz="3600" b="1" i="1" dirty="0" smtClean="0"/>
            </a:br>
            <a:r>
              <a:rPr lang="en-US" sz="3600" dirty="0" smtClean="0"/>
              <a:t> van der Waals interaction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9945"/>
            <a:ext cx="76200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Full 9D </a:t>
            </a:r>
            <a:r>
              <a:rPr lang="en-US" dirty="0" err="1" smtClean="0"/>
              <a:t>PES,with</a:t>
            </a:r>
            <a:endParaRPr lang="en-US" dirty="0" smtClean="0"/>
          </a:p>
          <a:p>
            <a:pPr lvl="1"/>
            <a:r>
              <a:rPr lang="en-US" dirty="0" smtClean="0"/>
              <a:t>High precision 5D PES (rigid monomers), at CCSD(T)+ R12 corrections</a:t>
            </a:r>
          </a:p>
          <a:p>
            <a:pPr lvl="1"/>
            <a:r>
              <a:rPr lang="en-US" dirty="0" smtClean="0"/>
              <a:t>Extrapolation for R &gt; 15 A</a:t>
            </a:r>
          </a:p>
          <a:p>
            <a:pPr lvl="1"/>
            <a:r>
              <a:rPr lang="en-US" dirty="0" smtClean="0"/>
              <a:t>Expansion around equilibrium points (x-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eq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, n=2,3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Average over</a:t>
            </a:r>
            <a:r>
              <a:rPr lang="en-US" i="1" dirty="0" smtClean="0"/>
              <a:t> v</a:t>
            </a:r>
            <a:r>
              <a:rPr lang="en-US" dirty="0" smtClean="0"/>
              <a:t>=0 ground state wave function 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V(average), 5D</a:t>
            </a:r>
          </a:p>
          <a:p>
            <a:pPr lvl="1"/>
            <a:r>
              <a:rPr lang="en-US" dirty="0" smtClean="0"/>
              <a:t>Average over v&gt;0 wave functions : collision with excited H</a:t>
            </a:r>
            <a:r>
              <a:rPr lang="en-US" baseline="-25000" dirty="0" smtClean="0"/>
              <a:t>2</a:t>
            </a:r>
            <a:r>
              <a:rPr lang="en-US" dirty="0" smtClean="0"/>
              <a:t>O (or 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881A87"/>
                </a:solidFill>
              </a:rPr>
              <a:t>&lt;v=1 | V | v=0&gt; </a:t>
            </a:r>
            <a:r>
              <a:rPr lang="en-US" dirty="0" smtClean="0"/>
              <a:t>matrix elements : vibrational quenching</a:t>
            </a:r>
          </a:p>
          <a:p>
            <a:pPr marL="411480" lvl="1" indent="0">
              <a:buNone/>
            </a:pPr>
            <a:r>
              <a:rPr lang="en-US" b="1" i="1" dirty="0" err="1" smtClean="0">
                <a:latin typeface="+mj-lt"/>
              </a:rPr>
              <a:t>Valiron</a:t>
            </a:r>
            <a:r>
              <a:rPr lang="en-US" b="1" i="1" dirty="0" smtClean="0">
                <a:latin typeface="+mj-lt"/>
              </a:rPr>
              <a:t> et al JCP, 2005 and 2009</a:t>
            </a:r>
            <a:r>
              <a:rPr lang="en-US" b="1" i="1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Monomer water :  </a:t>
            </a:r>
            <a:r>
              <a:rPr lang="en-US" dirty="0" err="1" smtClean="0"/>
              <a:t>Kyro</a:t>
            </a:r>
            <a:r>
              <a:rPr lang="en-US" dirty="0" smtClean="0"/>
              <a:t> Hamiltonian, …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Pisa CECAM August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logo_ip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34" y="-2677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levels</a:t>
            </a:r>
            <a:br>
              <a:rPr lang="en-US" dirty="0" smtClean="0"/>
            </a:b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O, HDO, D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7" name="Espace réservé du contenu 6" descr="leve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r="2602"/>
          <a:stretch>
            <a:fillRect/>
          </a:stretch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7C66-EF3A-5E43-9C3C-C44AAA67B28D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 descr="logo_ip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046" y="-26779"/>
            <a:ext cx="1119466" cy="12982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9503" y="622005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HDO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38565" y="6190821"/>
            <a:ext cx="69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endParaRPr lang="en-US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685173" y="6185084"/>
            <a:ext cx="69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5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09600" y="0"/>
            <a:ext cx="7918450" cy="788894"/>
          </a:xfrm>
        </p:spPr>
        <p:txBody>
          <a:bodyPr/>
          <a:lstStyle/>
          <a:p>
            <a:r>
              <a:rPr lang="en-US" dirty="0" smtClean="0"/>
              <a:t>Using the full PES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34905"/>
              </p:ext>
            </p:extLst>
          </p:nvPr>
        </p:nvGraphicFramePr>
        <p:xfrm>
          <a:off x="343824" y="931139"/>
          <a:ext cx="7766050" cy="51325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7988"/>
                <a:gridCol w="2509031"/>
                <a:gridCol w="2509031"/>
              </a:tblGrid>
              <a:tr h="340689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Property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Isotope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Calculation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65434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Cross</a:t>
                      </a:r>
                      <a:r>
                        <a:rPr lang="fr-FR" sz="1600" baseline="0" dirty="0" smtClean="0"/>
                        <a:t> section, </a:t>
                      </a:r>
                      <a:r>
                        <a:rPr lang="fr-FR" sz="1600" baseline="0" dirty="0" err="1" smtClean="0"/>
                        <a:t>rotational</a:t>
                      </a:r>
                      <a:r>
                        <a:rPr lang="fr-FR" sz="1600" baseline="0" dirty="0" smtClean="0"/>
                        <a:t> excitation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O –H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dirty="0" smtClean="0"/>
                    </a:p>
                    <a:p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Quantum/ </a:t>
                      </a:r>
                      <a:r>
                        <a:rPr lang="fr-FR" sz="1600" dirty="0" err="1" smtClean="0"/>
                        <a:t>semi-classical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340689"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Rates</a:t>
                      </a:r>
                      <a:endParaRPr lang="fr-FR" sz="1600" b="1" dirty="0"/>
                    </a:p>
                  </a:txBody>
                  <a:tcPr marL="99990" marR="99990"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O –H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dirty="0" smtClean="0"/>
                    </a:p>
                    <a:p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Quantum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5791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Classical/statistical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458044"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Cross </a:t>
                      </a:r>
                      <a:r>
                        <a:rPr lang="fr-FR" sz="1600" dirty="0" err="1" smtClean="0"/>
                        <a:t>sections,rates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HDO – H</a:t>
                      </a:r>
                      <a:r>
                        <a:rPr lang="fr-FR" sz="1600" b="1" baseline="-25000" dirty="0" smtClean="0"/>
                        <a:t>2</a:t>
                      </a:r>
                      <a:endParaRPr lang="fr-FR" sz="1600" b="1" dirty="0"/>
                    </a:p>
                  </a:txBody>
                  <a:tcPr marL="99990" marR="99990">
                    <a:solidFill>
                      <a:srgbClr val="30B9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Quantum</a:t>
                      </a:r>
                      <a:endParaRPr lang="fr-FR" sz="1600" b="1" dirty="0"/>
                    </a:p>
                  </a:txBody>
                  <a:tcPr marL="99990" marR="999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917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dirty="0" smtClean="0"/>
                        <a:t>O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Quantum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340689">
                <a:tc rowSpan="3">
                  <a:txBody>
                    <a:bodyPr/>
                    <a:lstStyle/>
                    <a:p>
                      <a:r>
                        <a:rPr lang="fr-FR" sz="1600" dirty="0" err="1" smtClean="0"/>
                        <a:t>Differential</a:t>
                      </a:r>
                      <a:r>
                        <a:rPr lang="fr-FR" sz="1600" dirty="0" smtClean="0"/>
                        <a:t> Cross</a:t>
                      </a:r>
                    </a:p>
                    <a:p>
                      <a:r>
                        <a:rPr lang="fr-FR" sz="1600" dirty="0" smtClean="0"/>
                        <a:t>Section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O – H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Quantum 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3406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HDO-H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dirty="0" smtClean="0"/>
                        <a:t>; D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O – H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Quantum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3406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O – D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Quantum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57917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Pressure </a:t>
                      </a:r>
                      <a:r>
                        <a:rPr lang="fr-FR" sz="1600" dirty="0" err="1" smtClean="0"/>
                        <a:t>Broadening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O – H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Quantum</a:t>
                      </a:r>
                      <a:endParaRPr lang="fr-FR" sz="1600" b="1" dirty="0"/>
                    </a:p>
                  </a:txBody>
                  <a:tcPr marL="99990" marR="99990"/>
                </a:tc>
              </a:tr>
              <a:tr h="57917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Vibrational</a:t>
                      </a:r>
                      <a:r>
                        <a:rPr lang="fr-FR" sz="1600" baseline="0" dirty="0" smtClean="0"/>
                        <a:t> excitation</a:t>
                      </a:r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H</a:t>
                      </a:r>
                      <a:r>
                        <a:rPr lang="fr-FR" sz="1600" baseline="-25000" dirty="0" smtClean="0"/>
                        <a:t>2</a:t>
                      </a:r>
                      <a:r>
                        <a:rPr lang="fr-FR" sz="1600" baseline="0" dirty="0" smtClean="0"/>
                        <a:t>O – H</a:t>
                      </a:r>
                      <a:r>
                        <a:rPr lang="fr-FR" sz="1600" baseline="-25000" dirty="0" smtClean="0"/>
                        <a:t>2</a:t>
                      </a:r>
                      <a:endParaRPr lang="fr-FR" sz="1600" dirty="0" smtClean="0"/>
                    </a:p>
                    <a:p>
                      <a:endParaRPr lang="fr-FR" sz="1600" b="1" dirty="0"/>
                    </a:p>
                  </a:txBody>
                  <a:tcPr marL="99990" marR="99990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Classical</a:t>
                      </a:r>
                      <a:r>
                        <a:rPr lang="fr-FR" sz="1600" dirty="0" smtClean="0"/>
                        <a:t>, </a:t>
                      </a:r>
                      <a:r>
                        <a:rPr lang="fr-FR" sz="1600" b="1" dirty="0" smtClean="0">
                          <a:solidFill>
                            <a:srgbClr val="000090"/>
                          </a:solidFill>
                        </a:rPr>
                        <a:t>quantum</a:t>
                      </a:r>
                      <a:endParaRPr lang="fr-FR" sz="1600" b="1" dirty="0">
                        <a:solidFill>
                          <a:srgbClr val="000090"/>
                        </a:solidFill>
                      </a:endParaRPr>
                    </a:p>
                  </a:txBody>
                  <a:tcPr marL="99990" marR="99990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16459" y="6275294"/>
            <a:ext cx="5643282" cy="365125"/>
          </a:xfrm>
        </p:spPr>
        <p:txBody>
          <a:bodyPr/>
          <a:lstStyle/>
          <a:p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AF29-B72C-CE4C-B7C3-05FB3E4AEC11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Image 6" descr="logo_ip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34" y="-12349"/>
            <a:ext cx="1119466" cy="1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01625" y="228601"/>
            <a:ext cx="3889375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1782BF"/>
                </a:solidFill>
              </a:rPr>
              <a:t> Cross sections, HDO-H</a:t>
            </a:r>
            <a:r>
              <a:rPr lang="en-US" b="1" baseline="-25000" dirty="0" smtClean="0">
                <a:solidFill>
                  <a:srgbClr val="1782BF"/>
                </a:solidFill>
              </a:rPr>
              <a:t>2</a:t>
            </a:r>
          </a:p>
          <a:p>
            <a:pPr lvl="1">
              <a:buNone/>
            </a:pPr>
            <a:r>
              <a:rPr lang="en-US" sz="3200" dirty="0" err="1" smtClean="0">
                <a:solidFill>
                  <a:srgbClr val="1782BF"/>
                </a:solidFill>
              </a:rPr>
              <a:t>σ</a:t>
            </a:r>
            <a:r>
              <a:rPr lang="en-US" dirty="0" smtClean="0">
                <a:solidFill>
                  <a:srgbClr val="1782BF"/>
                </a:solidFill>
              </a:rPr>
              <a:t> (</a:t>
            </a:r>
            <a:r>
              <a:rPr lang="en-US" i="1" dirty="0" err="1" smtClean="0">
                <a:solidFill>
                  <a:srgbClr val="1782BF"/>
                </a:solidFill>
              </a:rPr>
              <a:t>E</a:t>
            </a:r>
            <a:r>
              <a:rPr lang="en-US" baseline="-25000" dirty="0" err="1" smtClean="0">
                <a:solidFill>
                  <a:srgbClr val="1782BF"/>
                </a:solidFill>
              </a:rPr>
              <a:t>collision</a:t>
            </a:r>
            <a:r>
              <a:rPr lang="en-US" dirty="0" smtClean="0">
                <a:solidFill>
                  <a:srgbClr val="1782BF"/>
                </a:solidFill>
              </a:rPr>
              <a:t>)</a:t>
            </a:r>
            <a:endParaRPr lang="en-US" dirty="0">
              <a:solidFill>
                <a:srgbClr val="1782B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Garching MPE January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683B-66F5-554B-A97D-A07B3E015B2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Image 4" descr="sectio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427720" cy="4914900"/>
          </a:xfrm>
          <a:prstGeom prst="rect">
            <a:avLst/>
          </a:prstGeom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4191000" y="228600"/>
            <a:ext cx="44958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Ortho H</a:t>
            </a:r>
            <a:r>
              <a:rPr lang="en-US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 err="1" smtClean="0"/>
              <a:t>j</a:t>
            </a:r>
            <a:r>
              <a:rPr lang="en-US" dirty="0" smtClean="0"/>
              <a:t>=1</a:t>
            </a:r>
          </a:p>
          <a:p>
            <a:endParaRPr lang="en-US" dirty="0" smtClean="0"/>
          </a:p>
          <a:p>
            <a:r>
              <a:rPr lang="en-US" dirty="0" smtClean="0"/>
              <a:t>Para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err="1" smtClean="0"/>
              <a:t>j</a:t>
            </a:r>
            <a:r>
              <a:rPr lang="en-US" dirty="0" smtClean="0"/>
              <a:t>=0,2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6400800" y="457200"/>
            <a:ext cx="20574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400800" y="990600"/>
            <a:ext cx="2057400" cy="1588"/>
          </a:xfrm>
          <a:prstGeom prst="line">
            <a:avLst/>
          </a:prstGeom>
          <a:ln w="38100" cmpd="sng">
            <a:solidFill>
              <a:srgbClr val="0737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7437" y="6349970"/>
            <a:ext cx="415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LW et al, PCCP, JCP,  &amp; MNRAS, 2011,2012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22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par défaut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2505</TotalTime>
  <Words>1403</Words>
  <Application>Microsoft Macintosh PowerPoint</Application>
  <PresentationFormat>Présentation à l'écran (4:3)</PresentationFormat>
  <Paragraphs>282</Paragraphs>
  <Slides>21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par défaut</vt:lpstr>
      <vt:lpstr>Équation</vt:lpstr>
      <vt:lpstr>HDO (and H2O/D2O) quenching rates</vt:lpstr>
      <vt:lpstr>A venture of IPAG and several institutes in France and worldwide </vt:lpstr>
      <vt:lpstr>Collisional quenching/excitation :What is the physical process?</vt:lpstr>
      <vt:lpstr>Level populations</vt:lpstr>
      <vt:lpstr>Dividing point: critical density</vt:lpstr>
      <vt:lpstr>Potential energy surface: Water–molecular hydrogen  van der Waals interaction</vt:lpstr>
      <vt:lpstr>Rotational levels  H2O, HDO, D2O</vt:lpstr>
      <vt:lpstr>Using the full PES</vt:lpstr>
      <vt:lpstr>Présentation PowerPoint</vt:lpstr>
      <vt:lpstr>Présentation PowerPoint</vt:lpstr>
      <vt:lpstr>One example of rates</vt:lpstr>
      <vt:lpstr>The file… as in LAMDA :  To be used in radiation transfer codes.</vt:lpstr>
      <vt:lpstr>Rates</vt:lpstr>
      <vt:lpstr>Using, testing the PES</vt:lpstr>
      <vt:lpstr>Experimental  comparisons</vt:lpstr>
      <vt:lpstr>Présentation PowerPoint</vt:lpstr>
      <vt:lpstr>Présentation PowerPoint</vt:lpstr>
      <vt:lpstr>Pressure broadening</vt:lpstr>
      <vt:lpstr>Présentation PowerPoint</vt:lpstr>
      <vt:lpstr>Présentation PowerPoint</vt:lpstr>
      <vt:lpstr>Vibrational quenching  v=1 -&gt; v=0 H2O – o-H2</vt:lpstr>
    </vt:vector>
  </TitlesOfParts>
  <Company>JDS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for astrophysics</dc:title>
  <dc:creator>Laurent Wiesenfeld</dc:creator>
  <cp:lastModifiedBy>Laurent Wiesenfeld</cp:lastModifiedBy>
  <cp:revision>63</cp:revision>
  <dcterms:created xsi:type="dcterms:W3CDTF">2012-08-25T16:13:57Z</dcterms:created>
  <dcterms:modified xsi:type="dcterms:W3CDTF">2013-01-15T16:37:10Z</dcterms:modified>
</cp:coreProperties>
</file>